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6" r:id="rId5"/>
    <p:sldId id="277" r:id="rId6"/>
    <p:sldId id="259" r:id="rId7"/>
    <p:sldId id="260" r:id="rId8"/>
    <p:sldId id="269" r:id="rId9"/>
    <p:sldId id="261" r:id="rId10"/>
    <p:sldId id="279" r:id="rId11"/>
    <p:sldId id="262" r:id="rId12"/>
    <p:sldId id="270" r:id="rId13"/>
    <p:sldId id="271" r:id="rId14"/>
    <p:sldId id="266" r:id="rId15"/>
    <p:sldId id="278" r:id="rId16"/>
    <p:sldId id="263" r:id="rId17"/>
    <p:sldId id="274" r:id="rId18"/>
    <p:sldId id="281" r:id="rId19"/>
    <p:sldId id="275" r:id="rId20"/>
    <p:sldId id="282" r:id="rId21"/>
    <p:sldId id="283" r:id="rId22"/>
    <p:sldId id="280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373B-2F5B-5F17-6C7E-6CD2D5937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E6ABE-E8FD-8EAF-8018-9B109C29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1BB28-EBD2-55C4-A2E1-EBF14CC07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0D7E-AB16-5F9C-1BC0-D7EC6C40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151D-4312-A2ED-143A-05DDF9F8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006-4EEF-05F1-6504-E91E4F78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B06AA-8E0E-7DB0-D4DB-138530C0E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3102-40D0-1927-CE7C-7B41FBE7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F987-0FE8-696D-DC2A-23443E4A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9D7B0-4B7A-0534-A77E-7CBC540E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1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5E8D7-D695-2E4D-29A3-435B53ED1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C785B-A8D7-3108-AAD5-B885BF91A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9CD4-BBB7-0401-218E-E48B204C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2B157-597A-1282-10E1-2E0B91EF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65AB4-BB54-A343-4D51-B0FD46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F00-3A04-8BE7-DA50-EE94EF07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ED45-C1AA-608B-ADEC-F14507AA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13620-46CF-C3E5-0145-73820BF6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31DD-D92C-65E5-5111-4DC63187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5142E-1D5B-1946-A636-DB618104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4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30BC-DC71-21C1-91BA-0537A44E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5CDA-A8C0-A247-F8DA-6EF144E87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2C738-86B4-6760-66DE-52A1AF72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B8EB-E22D-9E4E-6FC8-17E1945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840F-D28A-CDC5-C4AF-719C345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4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C0D2-2A91-91A4-ED4F-A079E373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9756-E02D-77CC-63E9-A9D2EA566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F57D6-A2BF-41E5-BC25-BB19D40E2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F0B5-8A02-7746-95AD-BF78BD5B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4641-57CC-A8D4-FBBF-75A2FF83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A4A55-AB78-3619-B429-1FA65C7C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2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766B-42DD-9012-BFC5-1CF413BA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13AE-E9A6-FA7D-1140-5BFA973C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7A4A-8423-9FB7-5621-4A5346A59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E386B-9E97-EF18-72DB-DB08D23AA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D8640-5934-0E30-0956-1E91149E8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8E256-D8B8-8F31-D6F3-7911C930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6AD8A-0D16-3C53-4CED-406FCBE2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2D05E-0150-E4A5-5C28-FCA7319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488F-5D36-E215-571D-9CFBF6E8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1F6C1-D729-4787-C0ED-904207C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6BF-248F-39E4-D67F-F0123A2B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E2C76-067D-F61C-6A23-546E0890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3561F-AD32-24EF-6F8A-8BE53933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C9CAC-E6F1-8DD2-AE48-354ACE61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40D0-8170-58EB-1E4D-F9F78049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6D1A-F71C-4D88-20B9-1B023D7C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B85D-0A8D-B3A2-EA7A-FA6613731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BB06A-67CC-4687-9FBC-8B4F9AA58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08622-6C0F-346F-E8BC-FF2EC430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47872-C568-1313-0F5C-F1D33CDC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973BE-086E-2B9E-6E85-103B074D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52A-578D-2B22-E510-69221F14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90311-4104-7048-D4BB-5F0420113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9815E-2736-B619-A95C-7C0531971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3FF2C-AC41-7103-5287-8B881E89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F1F1B-F670-4D1A-F50D-721E6C3E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32FC-E1C6-07C9-1A35-CCA85115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FD117-DC9C-4FD8-569F-2BC5B9EA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098BF-A086-7A71-FF77-68C92EE71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39DE-A986-C2F7-2FAD-1256DAC7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71689-3A53-4CB3-A9A6-CE7E54D5FB2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64ED-7B6E-7E5F-DD6E-FE0900A3C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7E67-64BD-7CF6-03A0-DB257075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C403D-C5DD-4FA8-998F-7FA05636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2ED7-9DDF-9FFB-21FD-E22568C43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545"/>
            <a:ext cx="9144000" cy="972502"/>
          </a:xfrm>
        </p:spPr>
        <p:txBody>
          <a:bodyPr>
            <a:normAutofit/>
          </a:bodyPr>
          <a:lstStyle/>
          <a:p>
            <a:r>
              <a:rPr lang="en-US" sz="5500" b="1" dirty="0"/>
              <a:t>Generalized 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08654-BFF0-E458-8D2C-BBE5A411D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5558"/>
            <a:ext cx="9144000" cy="1655762"/>
          </a:xfrm>
        </p:spPr>
        <p:txBody>
          <a:bodyPr/>
          <a:lstStyle/>
          <a:p>
            <a:r>
              <a:rPr lang="en-US" dirty="0"/>
              <a:t>Machine Learning from Scratch seminar</a:t>
            </a:r>
          </a:p>
          <a:p>
            <a:r>
              <a:rPr lang="en-US" dirty="0"/>
              <a:t>John Vastola</a:t>
            </a:r>
          </a:p>
          <a:p>
            <a:r>
              <a:rPr lang="en-US" dirty="0"/>
              <a:t>2/20/24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BC0DF8-316E-DCC6-149D-08E2A49D4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5305" y="4134332"/>
            <a:ext cx="6661390" cy="39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61C7A-C735-4AEC-396D-A25DD5B2C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68" y="1927701"/>
            <a:ext cx="4105152" cy="20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0326A-18BF-074E-CC83-09151302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0F355-A173-6DAF-00EE-84B1F1EA019F}"/>
              </a:ext>
            </a:extLst>
          </p:cNvPr>
          <p:cNvSpPr txBox="1"/>
          <p:nvPr/>
        </p:nvSpPr>
        <p:spPr>
          <a:xfrm>
            <a:off x="878065" y="2633472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6025C-5F45-E0ED-D67F-15C8D62748CF}"/>
              </a:ext>
            </a:extLst>
          </p:cNvPr>
          <p:cNvSpPr txBox="1"/>
          <p:nvPr/>
        </p:nvSpPr>
        <p:spPr>
          <a:xfrm>
            <a:off x="4181052" y="3547872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Hardcastle</a:t>
            </a:r>
            <a:r>
              <a:rPr lang="fr-FR" sz="2000" dirty="0"/>
              <a:t> et al., </a:t>
            </a:r>
            <a:r>
              <a:rPr lang="fr-FR" sz="2000" i="1" dirty="0" err="1"/>
              <a:t>Neuron</a:t>
            </a:r>
            <a:r>
              <a:rPr lang="fr-FR" sz="2000" dirty="0"/>
              <a:t>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F3E1C-FBED-0291-1547-D5B16D835A61}"/>
              </a:ext>
            </a:extLst>
          </p:cNvPr>
          <p:cNvSpPr txBox="1"/>
          <p:nvPr/>
        </p:nvSpPr>
        <p:spPr>
          <a:xfrm>
            <a:off x="3486150" y="4210050"/>
            <a:ext cx="548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“A Multiplexed, Heterogeneous, and Adaptive Code </a:t>
            </a:r>
          </a:p>
          <a:p>
            <a:pPr algn="ctr"/>
            <a:r>
              <a:rPr lang="en-US" dirty="0"/>
              <a:t>for Navigation in Medial Entorhinal Cortex”</a:t>
            </a:r>
          </a:p>
        </p:txBody>
      </p:sp>
    </p:spTree>
    <p:extLst>
      <p:ext uri="{BB962C8B-B14F-4D97-AF65-F5344CB8AC3E}">
        <p14:creationId xmlns:p14="http://schemas.microsoft.com/office/powerpoint/2010/main" val="405993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BFD3-5771-8146-A4FF-F336E4D8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0B9DF-6F33-F710-80C5-39E9BABD38B5}"/>
              </a:ext>
            </a:extLst>
          </p:cNvPr>
          <p:cNvSpPr txBox="1"/>
          <p:nvPr/>
        </p:nvSpPr>
        <p:spPr>
          <a:xfrm>
            <a:off x="2987040" y="-731520"/>
            <a:ext cx="569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 thru concrete neuro example 1: 2017 Hardcastle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9CD68-FEE7-01EF-C9CA-CB1A5F69D252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48E29-75A3-3DF8-E407-A2243CE7EED7}"/>
              </a:ext>
            </a:extLst>
          </p:cNvPr>
          <p:cNvSpPr txBox="1"/>
          <p:nvPr/>
        </p:nvSpPr>
        <p:spPr>
          <a:xfrm>
            <a:off x="8313420" y="618744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Hardcastle et al., </a:t>
            </a:r>
            <a:r>
              <a:rPr lang="en-US" i="1" dirty="0"/>
              <a:t>Neuron</a:t>
            </a:r>
            <a:r>
              <a:rPr lang="en-US" dirty="0"/>
              <a:t>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5F4AB-4EA2-7F4A-8F67-D24E3CB1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4" y="1403569"/>
            <a:ext cx="10707524" cy="243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89092-2194-A45F-C83A-A4960647A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2" y="4431404"/>
            <a:ext cx="5491238" cy="2125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AF3266-6D31-20DE-C153-8CA4187D900A}"/>
              </a:ext>
            </a:extLst>
          </p:cNvPr>
          <p:cNvSpPr txBox="1"/>
          <p:nvPr/>
        </p:nvSpPr>
        <p:spPr>
          <a:xfrm>
            <a:off x="6165396" y="4915375"/>
            <a:ext cx="5615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Characterizing cells via GLMs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31782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414-0800-2BAF-8B3C-A45CA516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74F4-689F-BA74-0FCE-052869D708E8}"/>
              </a:ext>
            </a:extLst>
          </p:cNvPr>
          <p:cNvSpPr txBox="1"/>
          <p:nvPr/>
        </p:nvSpPr>
        <p:spPr>
          <a:xfrm>
            <a:off x="5829300" y="-67056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Context, motivation for GLM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A1180-1A22-7DCF-A49B-F85BD1479125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44D278-1B2C-8938-0051-450A60B6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8200" y="5251675"/>
            <a:ext cx="3137448" cy="465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945D372-9BCF-1B5C-074E-8003F517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943" y="5459729"/>
            <a:ext cx="7440930" cy="440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B9C90-38B3-BBB5-EE66-238AF84DF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4" y="1497755"/>
            <a:ext cx="6090566" cy="321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45D6A-7097-6071-565A-F90D29B0A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15" y="1766484"/>
            <a:ext cx="5127237" cy="2612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832D10-9DB3-C7D1-5695-E7B2302C8D9B}"/>
              </a:ext>
            </a:extLst>
          </p:cNvPr>
          <p:cNvSpPr txBox="1"/>
          <p:nvPr/>
        </p:nvSpPr>
        <p:spPr>
          <a:xfrm>
            <a:off x="614597" y="5891134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Poisson observations,</a:t>
            </a:r>
          </a:p>
          <a:p>
            <a:r>
              <a:rPr lang="en-US" dirty="0">
                <a:solidFill>
                  <a:srgbClr val="C00000"/>
                </a:solidFill>
              </a:rPr>
              <a:t>exponential activation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F7DCA-4B61-A122-7CBF-A3A046C3FB75}"/>
              </a:ext>
            </a:extLst>
          </p:cNvPr>
          <p:cNvSpPr txBox="1"/>
          <p:nvPr/>
        </p:nvSpPr>
        <p:spPr>
          <a:xfrm>
            <a:off x="5606122" y="60410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6CEB3-85D8-0B9B-8EB3-A3B0479EAB63}"/>
              </a:ext>
            </a:extLst>
          </p:cNvPr>
          <p:cNvSpPr txBox="1"/>
          <p:nvPr/>
        </p:nvSpPr>
        <p:spPr>
          <a:xfrm>
            <a:off x="7073373" y="604103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head-direction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E5F31-699B-944C-A304-CA29FE975161}"/>
              </a:ext>
            </a:extLst>
          </p:cNvPr>
          <p:cNvSpPr txBox="1"/>
          <p:nvPr/>
        </p:nvSpPr>
        <p:spPr>
          <a:xfrm>
            <a:off x="9149511" y="6041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644E8-E9EC-EF0A-5A08-A515B552193C}"/>
              </a:ext>
            </a:extLst>
          </p:cNvPr>
          <p:cNvSpPr txBox="1"/>
          <p:nvPr/>
        </p:nvSpPr>
        <p:spPr>
          <a:xfrm>
            <a:off x="10501123" y="604103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theta 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4932ED-3C39-9736-3D3B-EDF0FA39EE72}"/>
              </a:ext>
            </a:extLst>
          </p:cNvPr>
          <p:cNvCxnSpPr/>
          <p:nvPr/>
        </p:nvCxnSpPr>
        <p:spPr>
          <a:xfrm flipV="1">
            <a:off x="5996066" y="4427095"/>
            <a:ext cx="1374098" cy="899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005E99-561D-40B8-891F-60131C1E3BAB}"/>
              </a:ext>
            </a:extLst>
          </p:cNvPr>
          <p:cNvCxnSpPr/>
          <p:nvPr/>
        </p:nvCxnSpPr>
        <p:spPr>
          <a:xfrm flipV="1">
            <a:off x="7487587" y="4457988"/>
            <a:ext cx="1374098" cy="899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AAD7A-18CF-5654-124A-AF0381AF46A5}"/>
              </a:ext>
            </a:extLst>
          </p:cNvPr>
          <p:cNvCxnSpPr>
            <a:cxnSpLocks/>
          </p:cNvCxnSpPr>
          <p:nvPr/>
        </p:nvCxnSpPr>
        <p:spPr>
          <a:xfrm flipV="1">
            <a:off x="9273840" y="4481616"/>
            <a:ext cx="849517" cy="8757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BA0734-C6EA-7783-2C11-28A4A8B584CE}"/>
              </a:ext>
            </a:extLst>
          </p:cNvPr>
          <p:cNvCxnSpPr>
            <a:cxnSpLocks/>
          </p:cNvCxnSpPr>
          <p:nvPr/>
        </p:nvCxnSpPr>
        <p:spPr>
          <a:xfrm flipV="1">
            <a:off x="10887856" y="4481616"/>
            <a:ext cx="369757" cy="8757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53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AD8-91EE-9D6F-4CAF-0345827A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18DDA-380B-D93C-AFF9-27FB6C95A662}"/>
              </a:ext>
            </a:extLst>
          </p:cNvPr>
          <p:cNvSpPr txBox="1"/>
          <p:nvPr/>
        </p:nvSpPr>
        <p:spPr>
          <a:xfrm>
            <a:off x="4028607" y="-799725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of GLM model, details of state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F4C17-7988-0DFC-2C9D-A0D7561AEAD0}"/>
              </a:ext>
            </a:extLst>
          </p:cNvPr>
          <p:cNvSpPr txBox="1"/>
          <p:nvPr/>
        </p:nvSpPr>
        <p:spPr>
          <a:xfrm>
            <a:off x="3250742" y="7013648"/>
            <a:ext cx="798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Fitting detail: impose smoothness by regularizing, otherwise get weird maps;</a:t>
            </a:r>
          </a:p>
          <a:p>
            <a:r>
              <a:rPr lang="en-US" dirty="0"/>
              <a:t>Necessary given finite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E3806-638F-2ECB-C986-1BCA7ACE288B}"/>
              </a:ext>
            </a:extLst>
          </p:cNvPr>
          <p:cNvSpPr txBox="1"/>
          <p:nvPr/>
        </p:nvSpPr>
        <p:spPr>
          <a:xfrm>
            <a:off x="358177" y="327660"/>
            <a:ext cx="10435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</a:t>
            </a:r>
            <a:r>
              <a:rPr lang="en-US" sz="3000" dirty="0"/>
              <a:t>: Fitting data from mouse medial entorhinal cortex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A4D68-5F40-B7AB-22F7-47C5E8F47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9" y="1471091"/>
            <a:ext cx="2170248" cy="4729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790E3-FC3C-6CAC-7303-D067865EB886}"/>
              </a:ext>
            </a:extLst>
          </p:cNvPr>
          <p:cNvSpPr txBox="1"/>
          <p:nvPr/>
        </p:nvSpPr>
        <p:spPr>
          <a:xfrm>
            <a:off x="3382780" y="1471091"/>
            <a:ext cx="7699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fitting detail: </a:t>
            </a:r>
          </a:p>
          <a:p>
            <a:r>
              <a:rPr lang="en-US" dirty="0"/>
              <a:t>Since behavior encodings are </a:t>
            </a:r>
            <a:r>
              <a:rPr lang="en-US" b="1" dirty="0">
                <a:solidFill>
                  <a:srgbClr val="C00000"/>
                </a:solidFill>
              </a:rPr>
              <a:t>‘one-hot’</a:t>
            </a:r>
            <a:r>
              <a:rPr lang="en-US" dirty="0"/>
              <a:t>, need to regularize objective with</a:t>
            </a:r>
          </a:p>
          <a:p>
            <a:r>
              <a:rPr lang="en-US" dirty="0"/>
              <a:t>smoothness penalty that ensures firing rates for nearby bins are related: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91B1C9-6C2C-71C7-32BE-9F9E6F40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664" y="2682676"/>
            <a:ext cx="5867400" cy="866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27DBA7-D05F-1510-33FE-78EE2645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9128" y="3706291"/>
            <a:ext cx="596265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DB3CE-8F80-EAB6-4F47-9152E479666C}"/>
              </a:ext>
            </a:extLst>
          </p:cNvPr>
          <p:cNvSpPr txBox="1"/>
          <p:nvPr/>
        </p:nvSpPr>
        <p:spPr>
          <a:xfrm>
            <a:off x="3382780" y="5056618"/>
            <a:ext cx="773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coefficients control strength of smoothness penalty for each variable.</a:t>
            </a:r>
          </a:p>
        </p:txBody>
      </p:sp>
    </p:spTree>
    <p:extLst>
      <p:ext uri="{BB962C8B-B14F-4D97-AF65-F5344CB8AC3E}">
        <p14:creationId xmlns:p14="http://schemas.microsoft.com/office/powerpoint/2010/main" val="15814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9B6CD-BE39-92E1-8358-6402E2F7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CB21E-1CCB-0E8B-0496-DE6A4461768E}"/>
              </a:ext>
            </a:extLst>
          </p:cNvPr>
          <p:cNvSpPr txBox="1"/>
          <p:nvPr/>
        </p:nvSpPr>
        <p:spPr>
          <a:xfrm>
            <a:off x="358177" y="327660"/>
            <a:ext cx="3999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1 Takeaways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3422E-F78B-E5B3-5B80-E5C003719FAE}"/>
              </a:ext>
            </a:extLst>
          </p:cNvPr>
          <p:cNvSpPr txBox="1"/>
          <p:nvPr/>
        </p:nvSpPr>
        <p:spPr>
          <a:xfrm>
            <a:off x="890494" y="1458259"/>
            <a:ext cx="1025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GLMs provide a </a:t>
            </a:r>
            <a:r>
              <a:rPr lang="en-US" sz="2200" b="1" dirty="0"/>
              <a:t>statistically unbiased</a:t>
            </a:r>
            <a:r>
              <a:rPr lang="en-US" sz="2200" dirty="0"/>
              <a:t>* way to characterize tuning of neurons.</a:t>
            </a:r>
          </a:p>
          <a:p>
            <a:r>
              <a:rPr lang="en-US" sz="2200" dirty="0"/>
              <a:t>  Better way to characterize MEC cells than with grid scores, border scores,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E29F4-2627-2580-4039-030A893DD5C1}"/>
              </a:ext>
            </a:extLst>
          </p:cNvPr>
          <p:cNvSpPr txBox="1"/>
          <p:nvPr/>
        </p:nvSpPr>
        <p:spPr>
          <a:xfrm>
            <a:off x="1703294" y="2360710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Caveat: depends somewhat on state representation used as input.</a:t>
            </a:r>
          </a:p>
          <a:p>
            <a:r>
              <a:rPr lang="en-US" dirty="0">
                <a:solidFill>
                  <a:srgbClr val="C00000"/>
                </a:solidFill>
              </a:rPr>
              <a:t>Hardcastle et al. use maximally expressive one-hot behavior encodings to avoid issues.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5D0DF-0E52-BC6D-1F82-A27CE5B2FC5D}"/>
              </a:ext>
            </a:extLst>
          </p:cNvPr>
          <p:cNvSpPr txBox="1"/>
          <p:nvPr/>
        </p:nvSpPr>
        <p:spPr>
          <a:xfrm>
            <a:off x="890494" y="3443972"/>
            <a:ext cx="8929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Regularization is important for avoiding artifacts since data is limited.</a:t>
            </a:r>
          </a:p>
          <a:p>
            <a:r>
              <a:rPr lang="en-US" sz="2200" dirty="0"/>
              <a:t>  Without it, would tend to get weird/discontinuous tuning maps.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72897-6536-EEFA-7D9E-80D50AA3CA51}"/>
              </a:ext>
            </a:extLst>
          </p:cNvPr>
          <p:cNvSpPr txBox="1"/>
          <p:nvPr/>
        </p:nvSpPr>
        <p:spPr>
          <a:xfrm>
            <a:off x="1392521" y="4315878"/>
            <a:ext cx="945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Caveat: as we will see, can also address smoothness using a different state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37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BD6EE-241A-3F80-9DCC-C7D9AECF7E42}"/>
              </a:ext>
            </a:extLst>
          </p:cNvPr>
          <p:cNvSpPr txBox="1"/>
          <p:nvPr/>
        </p:nvSpPr>
        <p:spPr>
          <a:xfrm>
            <a:off x="1710023" y="2634578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E37BB-DBB0-6784-B705-20FB8576FE58}"/>
              </a:ext>
            </a:extLst>
          </p:cNvPr>
          <p:cNvSpPr txBox="1"/>
          <p:nvPr/>
        </p:nvSpPr>
        <p:spPr>
          <a:xfrm>
            <a:off x="3801184" y="3547872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Tseng and </a:t>
            </a:r>
            <a:r>
              <a:rPr lang="en-US" sz="2000" dirty="0" err="1"/>
              <a:t>Chettih</a:t>
            </a:r>
            <a:r>
              <a:rPr lang="en-US" sz="2000" dirty="0"/>
              <a:t> et al., </a:t>
            </a:r>
            <a:r>
              <a:rPr lang="en-US" sz="2000" i="1" dirty="0"/>
              <a:t>Neuron</a:t>
            </a:r>
            <a:r>
              <a:rPr lang="en-US" sz="2000" dirty="0"/>
              <a:t> (2022)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B0757-F0A8-1978-B1C2-0703094C2074}"/>
              </a:ext>
            </a:extLst>
          </p:cNvPr>
          <p:cNvSpPr txBox="1"/>
          <p:nvPr/>
        </p:nvSpPr>
        <p:spPr>
          <a:xfrm>
            <a:off x="3640103" y="4210050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“Shared and specialized coding across posterior </a:t>
            </a:r>
          </a:p>
          <a:p>
            <a:pPr algn="ctr"/>
            <a:r>
              <a:rPr lang="en-US" dirty="0"/>
              <a:t>cortical areas for dynamic navigation decisions”</a:t>
            </a:r>
          </a:p>
        </p:txBody>
      </p:sp>
    </p:spTree>
    <p:extLst>
      <p:ext uri="{BB962C8B-B14F-4D97-AF65-F5344CB8AC3E}">
        <p14:creationId xmlns:p14="http://schemas.microsoft.com/office/powerpoint/2010/main" val="97924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7D51-1A0C-425A-A1D2-EB2C8C0C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3B1DF0-C088-77A9-C681-D9E025222616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BC289-1116-42AE-0698-677118FC6D2F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2F152-B07D-AE16-F934-8D8638FE773A}"/>
              </a:ext>
            </a:extLst>
          </p:cNvPr>
          <p:cNvSpPr txBox="1"/>
          <p:nvPr/>
        </p:nvSpPr>
        <p:spPr>
          <a:xfrm>
            <a:off x="7620149" y="6235252"/>
            <a:ext cx="422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 and </a:t>
            </a:r>
            <a:r>
              <a:rPr lang="en-US" dirty="0" err="1"/>
              <a:t>Chettih</a:t>
            </a:r>
            <a:r>
              <a:rPr lang="en-US" dirty="0"/>
              <a:t> et al., </a:t>
            </a:r>
            <a:r>
              <a:rPr lang="en-US" i="1" dirty="0"/>
              <a:t>Neuron</a:t>
            </a:r>
            <a:r>
              <a:rPr lang="en-US" dirty="0"/>
              <a:t> (2022)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733B4-689F-AF8E-6D31-D5D704B229EF}"/>
              </a:ext>
            </a:extLst>
          </p:cNvPr>
          <p:cNvSpPr txBox="1"/>
          <p:nvPr/>
        </p:nvSpPr>
        <p:spPr>
          <a:xfrm>
            <a:off x="141316" y="6039196"/>
            <a:ext cx="491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tutorial slides by Shih-Yi at: </a:t>
            </a:r>
          </a:p>
          <a:p>
            <a:r>
              <a:rPr lang="en-US" dirty="0"/>
              <a:t>https://github.com/sytseng/GLM_Tensorflow_2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1EC91-731F-1742-1B12-9505535BB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5" y="1279605"/>
            <a:ext cx="10082262" cy="3414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B5D63-7146-4153-2482-1D84DED49D02}"/>
              </a:ext>
            </a:extLst>
          </p:cNvPr>
          <p:cNvSpPr txBox="1"/>
          <p:nvPr/>
        </p:nvSpPr>
        <p:spPr>
          <a:xfrm>
            <a:off x="770965" y="5047049"/>
            <a:ext cx="1056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GLMs can also be used to characterize tuning in </a:t>
            </a:r>
            <a:r>
              <a:rPr lang="en-US" sz="2000" b="1" dirty="0"/>
              <a:t>dynamic tasks with nontrivial structure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12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1032-AE18-C8FF-D097-0B7A165A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F1414-FA43-2E42-38A3-CB518B6FEDCE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D2038-ACB1-3944-906F-893721AB1A96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47EB7-5C0D-4247-39D1-4E20F9DB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" y="1314166"/>
            <a:ext cx="5768026" cy="363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CEA74-A3F5-014B-6AC6-65F0013FFC18}"/>
              </a:ext>
            </a:extLst>
          </p:cNvPr>
          <p:cNvSpPr txBox="1"/>
          <p:nvPr/>
        </p:nvSpPr>
        <p:spPr>
          <a:xfrm>
            <a:off x="6779029" y="140069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Much more complex </a:t>
            </a:r>
            <a:r>
              <a:rPr lang="en-US" dirty="0"/>
              <a:t>for a few reasons: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2D80B-8E1C-871F-47A3-5AF4E761C266}"/>
              </a:ext>
            </a:extLst>
          </p:cNvPr>
          <p:cNvSpPr txBox="1"/>
          <p:nvPr/>
        </p:nvSpPr>
        <p:spPr>
          <a:xfrm>
            <a:off x="4729295" y="5560589"/>
            <a:ext cx="690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using smooth basis functions instead of via regularization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973DC-14DF-FB9C-D1BB-4ED48DE9F0D0}"/>
              </a:ext>
            </a:extLst>
          </p:cNvPr>
          <p:cNvSpPr txBox="1"/>
          <p:nvPr/>
        </p:nvSpPr>
        <p:spPr>
          <a:xfrm>
            <a:off x="6369839" y="1868314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1. Multiple categories of variables are relevant.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C9BD9-4CCE-E870-16C2-AECA88C0896F}"/>
              </a:ext>
            </a:extLst>
          </p:cNvPr>
          <p:cNvSpPr txBox="1"/>
          <p:nvPr/>
        </p:nvSpPr>
        <p:spPr>
          <a:xfrm>
            <a:off x="6479404" y="2431737"/>
            <a:ext cx="5314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navigation involves tracking: </a:t>
            </a:r>
          </a:p>
          <a:p>
            <a:r>
              <a:rPr lang="en-US" dirty="0"/>
              <a:t>Movement (e.g., velocity), time (e.g., task phase),</a:t>
            </a:r>
          </a:p>
          <a:p>
            <a:r>
              <a:rPr lang="en-US" dirty="0"/>
              <a:t>belief (go left or right?), strategy (e.g., be lazy?)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6D9C9-2E2B-07A4-0642-AEA96B7D4C98}"/>
              </a:ext>
            </a:extLst>
          </p:cNvPr>
          <p:cNvSpPr txBox="1"/>
          <p:nvPr/>
        </p:nvSpPr>
        <p:spPr>
          <a:xfrm>
            <a:off x="6369839" y="3626984"/>
            <a:ext cx="538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2. Time-dependence of firing rates is important.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61328-0306-5A23-9317-25889F80AB9F}"/>
              </a:ext>
            </a:extLst>
          </p:cNvPr>
          <p:cNvSpPr txBox="1"/>
          <p:nvPr/>
        </p:nvSpPr>
        <p:spPr>
          <a:xfrm>
            <a:off x="5916796" y="5117831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3. Parameter smoothness via state representation.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9A695-2087-F8A5-ECFC-FB9E285FC9A5}"/>
              </a:ext>
            </a:extLst>
          </p:cNvPr>
          <p:cNvSpPr txBox="1"/>
          <p:nvPr/>
        </p:nvSpPr>
        <p:spPr>
          <a:xfrm>
            <a:off x="6517497" y="4157788"/>
            <a:ext cx="4929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evidence accumulation occurs over time, </a:t>
            </a:r>
          </a:p>
          <a:p>
            <a:r>
              <a:rPr lang="en-US" dirty="0"/>
              <a:t>        address using temporal basis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4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1CFC-307B-B873-16AF-EB45CF84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2F970D-08E7-5D75-5202-0A6C847FB9CF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029E6-7FC0-9788-C61B-1185FAE0A1A8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19F3D-8BCD-3328-B2D3-164FC54A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1" y="1275106"/>
            <a:ext cx="10487122" cy="44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F6F9-7A33-53AE-0BC2-22AD1DE6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B31E85-6C97-3562-A986-B2E8D9291B9D}"/>
              </a:ext>
            </a:extLst>
          </p:cNvPr>
          <p:cNvSpPr txBox="1"/>
          <p:nvPr/>
        </p:nvSpPr>
        <p:spPr>
          <a:xfrm>
            <a:off x="3677322" y="-1166905"/>
            <a:ext cx="521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Walk-thru concrete neuro example 2: 2022 Tseng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7A0B4-B3FE-5B96-B1BB-F2121145F2EE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58412-E5B1-18D1-BB08-964DAC0A2527}"/>
              </a:ext>
            </a:extLst>
          </p:cNvPr>
          <p:cNvSpPr txBox="1"/>
          <p:nvPr/>
        </p:nvSpPr>
        <p:spPr>
          <a:xfrm>
            <a:off x="1267190" y="1126116"/>
            <a:ext cx="940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fitting detail: </a:t>
            </a:r>
          </a:p>
          <a:p>
            <a:r>
              <a:rPr lang="en-US" dirty="0"/>
              <a:t>Number of parameters is HUGE (~ &gt; 1000 per neuron), so model highly </a:t>
            </a:r>
            <a:r>
              <a:rPr lang="en-US" dirty="0" err="1"/>
              <a:t>underconstrained</a:t>
            </a:r>
            <a:r>
              <a:rPr lang="en-US" dirty="0"/>
              <a:t>.</a:t>
            </a:r>
          </a:p>
          <a:p>
            <a:r>
              <a:rPr lang="en-US" dirty="0"/>
              <a:t>Tseng et al. used a group lasso penalty to regularize the model: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AAAE-06B2-A4BB-252B-E99B9EE7D949}"/>
              </a:ext>
            </a:extLst>
          </p:cNvPr>
          <p:cNvSpPr txBox="1"/>
          <p:nvPr/>
        </p:nvSpPr>
        <p:spPr>
          <a:xfrm>
            <a:off x="2169122" y="3455649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</a:t>
            </a:r>
            <a:r>
              <a:rPr lang="en-US" dirty="0"/>
              <a:t>: “encourages sparsity between tuning to different variables, </a:t>
            </a:r>
          </a:p>
          <a:p>
            <a:r>
              <a:rPr lang="en-US" dirty="0"/>
              <a:t>          but non-sparse L2 regularization on the within-variable bases”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D6C22E-C408-9EA3-7504-9E7E12F6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54" y="2422748"/>
            <a:ext cx="2276475" cy="7905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D1D378-CC2F-5DE4-27B6-2D194C36F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603" y="4619526"/>
            <a:ext cx="819150" cy="8667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7A6C4C-B30C-7432-7167-51C3758F0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4680" y="4778346"/>
            <a:ext cx="914400" cy="666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33EBC-AE62-D8C7-45E5-B6C8993F4C8B}"/>
              </a:ext>
            </a:extLst>
          </p:cNvPr>
          <p:cNvSpPr txBox="1"/>
          <p:nvPr/>
        </p:nvSpPr>
        <p:spPr>
          <a:xfrm>
            <a:off x="3819698" y="5606577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encourages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small magnitudes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751B4-E01B-981E-030E-3883975A0AA8}"/>
              </a:ext>
            </a:extLst>
          </p:cNvPr>
          <p:cNvSpPr txBox="1"/>
          <p:nvPr/>
        </p:nvSpPr>
        <p:spPr>
          <a:xfrm>
            <a:off x="6818451" y="5606577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encourages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sparsity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B249B-DA52-F201-90A4-0A685369B57A}"/>
              </a:ext>
            </a:extLst>
          </p:cNvPr>
          <p:cNvSpPr txBox="1"/>
          <p:nvPr/>
        </p:nvSpPr>
        <p:spPr>
          <a:xfrm>
            <a:off x="878474" y="4715481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 also use some </a:t>
            </a:r>
          </a:p>
          <a:p>
            <a:pPr algn="ctr"/>
            <a:r>
              <a:rPr lang="en-US" dirty="0"/>
              <a:t>combination of:</a:t>
            </a:r>
          </a:p>
        </p:txBody>
      </p:sp>
    </p:spTree>
    <p:extLst>
      <p:ext uri="{BB962C8B-B14F-4D97-AF65-F5344CB8AC3E}">
        <p14:creationId xmlns:p14="http://schemas.microsoft.com/office/powerpoint/2010/main" val="33935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996A6-5126-95C1-9922-6934ED1A4A52}"/>
              </a:ext>
            </a:extLst>
          </p:cNvPr>
          <p:cNvSpPr txBox="1"/>
          <p:nvPr/>
        </p:nvSpPr>
        <p:spPr>
          <a:xfrm>
            <a:off x="1013460" y="3640574"/>
            <a:ext cx="52261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Seminars happen over 2 evenings: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0649C-8148-C4F0-60BF-427FBAC2134E}"/>
              </a:ext>
            </a:extLst>
          </p:cNvPr>
          <p:cNvSpPr txBox="1"/>
          <p:nvPr/>
        </p:nvSpPr>
        <p:spPr>
          <a:xfrm>
            <a:off x="457200" y="495300"/>
            <a:ext cx="8052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Q. </a:t>
            </a:r>
            <a:r>
              <a:rPr lang="en-US" sz="3000" dirty="0"/>
              <a:t>What is </a:t>
            </a:r>
            <a:r>
              <a:rPr lang="en-US" sz="3000" b="1" dirty="0"/>
              <a:t>Machine Learning from Scratch</a:t>
            </a:r>
            <a:r>
              <a:rPr lang="en-US" sz="30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3A55-5BA9-8C9D-9472-B6F909C45B96}"/>
              </a:ext>
            </a:extLst>
          </p:cNvPr>
          <p:cNvSpPr txBox="1"/>
          <p:nvPr/>
        </p:nvSpPr>
        <p:spPr>
          <a:xfrm>
            <a:off x="457200" y="1333500"/>
            <a:ext cx="10702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A.  </a:t>
            </a:r>
            <a:r>
              <a:rPr lang="en-US" sz="2500" dirty="0"/>
              <a:t>Occasional HMS seminar focused on learning about ML fundamentals. </a:t>
            </a:r>
          </a:p>
          <a:p>
            <a:r>
              <a:rPr lang="en-US" sz="2500" dirty="0"/>
              <a:t>      Topics might be related to neuro research, or might just be cool!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0E8E-9C6B-5BC5-6CA6-F21EC390D74B}"/>
              </a:ext>
            </a:extLst>
          </p:cNvPr>
          <p:cNvSpPr txBox="1"/>
          <p:nvPr/>
        </p:nvSpPr>
        <p:spPr>
          <a:xfrm>
            <a:off x="6668711" y="3448214"/>
            <a:ext cx="40943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       </a:t>
            </a:r>
            <a:r>
              <a:rPr lang="en-US" sz="2500" dirty="0"/>
              <a:t>first is </a:t>
            </a:r>
            <a:r>
              <a:rPr lang="en-US" sz="2500" b="1" dirty="0">
                <a:solidFill>
                  <a:srgbClr val="C00000"/>
                </a:solidFill>
              </a:rPr>
              <a:t>theory-focused</a:t>
            </a:r>
            <a:r>
              <a:rPr lang="en-US" sz="2500" dirty="0"/>
              <a:t> </a:t>
            </a:r>
          </a:p>
          <a:p>
            <a:r>
              <a:rPr lang="en-US" sz="2500" dirty="0"/>
              <a:t>second is </a:t>
            </a:r>
            <a:r>
              <a:rPr lang="en-US" sz="2500" b="1" dirty="0">
                <a:solidFill>
                  <a:srgbClr val="C00000"/>
                </a:solidFill>
              </a:rPr>
              <a:t>coding-focused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4001C-854E-2C83-3523-45176B9F0103}"/>
              </a:ext>
            </a:extLst>
          </p:cNvPr>
          <p:cNvSpPr txBox="1"/>
          <p:nvPr/>
        </p:nvSpPr>
        <p:spPr>
          <a:xfrm>
            <a:off x="320040" y="5192822"/>
            <a:ext cx="6162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~ </a:t>
            </a:r>
            <a:r>
              <a:rPr lang="en-US" sz="2500" b="1" dirty="0"/>
              <a:t>Four</a:t>
            </a:r>
            <a:r>
              <a:rPr lang="en-US" sz="2500" dirty="0"/>
              <a:t> seminars planned for Spring 2024: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D6A4A-69A7-4C0B-4B27-4FE6A0A7DFCC}"/>
              </a:ext>
            </a:extLst>
          </p:cNvPr>
          <p:cNvSpPr txBox="1"/>
          <p:nvPr/>
        </p:nvSpPr>
        <p:spPr>
          <a:xfrm>
            <a:off x="6903720" y="4854268"/>
            <a:ext cx="48301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Feb | </a:t>
            </a:r>
            <a:r>
              <a:rPr lang="en-US" sz="2500" dirty="0">
                <a:solidFill>
                  <a:srgbClr val="C00000"/>
                </a:solidFill>
              </a:rPr>
              <a:t>GLMs </a:t>
            </a:r>
            <a:r>
              <a:rPr lang="en-US" sz="2500" dirty="0"/>
              <a:t>(w/ Kiah Hardcastle)</a:t>
            </a:r>
          </a:p>
          <a:p>
            <a:r>
              <a:rPr lang="en-US" sz="2500" dirty="0"/>
              <a:t>Mar | </a:t>
            </a:r>
            <a:r>
              <a:rPr lang="en-US" sz="2500" dirty="0">
                <a:solidFill>
                  <a:srgbClr val="C00000"/>
                </a:solidFill>
              </a:rPr>
              <a:t>RNNs</a:t>
            </a:r>
            <a:r>
              <a:rPr lang="en-US" sz="2500" dirty="0"/>
              <a:t> (w/ Siyan Zhou)</a:t>
            </a:r>
          </a:p>
          <a:p>
            <a:r>
              <a:rPr lang="en-US" sz="2500" dirty="0"/>
              <a:t>Apr  | </a:t>
            </a:r>
            <a:r>
              <a:rPr lang="en-US" sz="2500" dirty="0">
                <a:solidFill>
                  <a:srgbClr val="C00000"/>
                </a:solidFill>
              </a:rPr>
              <a:t>TBD</a:t>
            </a:r>
          </a:p>
          <a:p>
            <a:r>
              <a:rPr lang="en-US" sz="2500" dirty="0"/>
              <a:t>May | </a:t>
            </a:r>
            <a:r>
              <a:rPr lang="en-US" sz="2500" dirty="0">
                <a:solidFill>
                  <a:srgbClr val="C00000"/>
                </a:solidFill>
              </a:rPr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3644F-999B-4065-2D7E-4F482DE236E0}"/>
              </a:ext>
            </a:extLst>
          </p:cNvPr>
          <p:cNvSpPr txBox="1"/>
          <p:nvPr/>
        </p:nvSpPr>
        <p:spPr>
          <a:xfrm>
            <a:off x="838200" y="2551291"/>
            <a:ext cx="110032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Consolas" panose="020B0609020204030204" pitchFamily="49" charset="0"/>
              </a:rPr>
              <a:t>https://github.com/DrugowitschLab/ML-from-scratch-seminar</a:t>
            </a:r>
          </a:p>
        </p:txBody>
      </p:sp>
    </p:spTree>
    <p:extLst>
      <p:ext uri="{BB962C8B-B14F-4D97-AF65-F5344CB8AC3E}">
        <p14:creationId xmlns:p14="http://schemas.microsoft.com/office/powerpoint/2010/main" val="338461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BB6A-D8D0-DC72-A01F-717F9F73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197BD-81AA-DF01-9B9A-7C0177424094}"/>
              </a:ext>
            </a:extLst>
          </p:cNvPr>
          <p:cNvSpPr txBox="1"/>
          <p:nvPr/>
        </p:nvSpPr>
        <p:spPr>
          <a:xfrm>
            <a:off x="845995" y="2060170"/>
            <a:ext cx="800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Poisson regression, better to use “Poisson deviance” than squared error.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4AB-233E-AEE2-E548-4A29D83951D9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E069-4D18-F249-4576-6B0A04A3982A}"/>
              </a:ext>
            </a:extLst>
          </p:cNvPr>
          <p:cNvSpPr txBox="1"/>
          <p:nvPr/>
        </p:nvSpPr>
        <p:spPr>
          <a:xfrm>
            <a:off x="604928" y="1323499"/>
            <a:ext cx="5240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</a:t>
            </a:r>
            <a:r>
              <a:rPr lang="en-US" sz="2200" dirty="0">
                <a:solidFill>
                  <a:srgbClr val="C00000"/>
                </a:solidFill>
              </a:rPr>
              <a:t>How do we measure goodness-of-fit?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E367B-D453-8B10-94F2-EA4F8E42D8E4}"/>
              </a:ext>
            </a:extLst>
          </p:cNvPr>
          <p:cNvSpPr txBox="1"/>
          <p:nvPr/>
        </p:nvSpPr>
        <p:spPr>
          <a:xfrm>
            <a:off x="845995" y="3737955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consider a quantity analogous to “variance explained”: </a:t>
            </a:r>
            <a:r>
              <a:rPr lang="en-US" i="1" dirty="0"/>
              <a:t>deviance</a:t>
            </a:r>
            <a:r>
              <a:rPr lang="en-US" dirty="0"/>
              <a:t> explained!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43410-0713-294B-124F-1735AFBD85FC}"/>
              </a:ext>
            </a:extLst>
          </p:cNvPr>
          <p:cNvSpPr txBox="1"/>
          <p:nvPr/>
        </p:nvSpPr>
        <p:spPr>
          <a:xfrm>
            <a:off x="476663" y="5490556"/>
            <a:ext cx="11219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Compare fitted model to two extremes. One extreme: only fit mean of data. </a:t>
            </a:r>
            <a:r>
              <a:rPr lang="en-US" dirty="0">
                <a:solidFill>
                  <a:srgbClr val="C00000"/>
                </a:solidFill>
              </a:rPr>
              <a:t>(null model)</a:t>
            </a:r>
          </a:p>
          <a:p>
            <a:r>
              <a:rPr lang="en-US" dirty="0"/>
              <a:t>                                                                        Other extreme: # parameters = # data points </a:t>
            </a:r>
            <a:r>
              <a:rPr lang="en-US" dirty="0">
                <a:solidFill>
                  <a:srgbClr val="C00000"/>
                </a:solidFill>
              </a:rPr>
              <a:t>(saturated model)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74B4D3E-DED3-1CFE-9FB9-0D500898F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662" y="2778236"/>
            <a:ext cx="7629525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82C11B-C054-D326-DF27-08178A9AF618}"/>
              </a:ext>
            </a:extLst>
          </p:cNvPr>
          <p:cNvSpPr txBox="1"/>
          <p:nvPr/>
        </p:nvSpPr>
        <p:spPr>
          <a:xfrm>
            <a:off x="7595315" y="458782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lecture notes for more details)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F53680-95F1-69F8-1AA5-BB39C2EC5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404" y="4443876"/>
            <a:ext cx="25336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9B1A-7C0E-A682-CE16-D8BCB19F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4CD1D7-1C55-9FB7-46C6-8A2CC2D46FE2}"/>
              </a:ext>
            </a:extLst>
          </p:cNvPr>
          <p:cNvSpPr txBox="1"/>
          <p:nvPr/>
        </p:nvSpPr>
        <p:spPr>
          <a:xfrm>
            <a:off x="358177" y="327660"/>
            <a:ext cx="8771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</a:t>
            </a:r>
            <a:r>
              <a:rPr lang="en-US" sz="3000" dirty="0"/>
              <a:t>: Fitting data from mouse parietal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671A2-CE42-01AF-DCDF-ED58BD398A93}"/>
              </a:ext>
            </a:extLst>
          </p:cNvPr>
          <p:cNvSpPr txBox="1"/>
          <p:nvPr/>
        </p:nvSpPr>
        <p:spPr>
          <a:xfrm>
            <a:off x="796118" y="1381914"/>
            <a:ext cx="9151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</a:t>
            </a:r>
            <a:r>
              <a:rPr lang="en-US" sz="2200" dirty="0">
                <a:solidFill>
                  <a:srgbClr val="C00000"/>
                </a:solidFill>
              </a:rPr>
              <a:t>How do we choose hyperparameters (e.g., regularization strengths)?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C6AF5-1A38-542D-F294-29B4A3BCB6F1}"/>
              </a:ext>
            </a:extLst>
          </p:cNvPr>
          <p:cNvSpPr txBox="1"/>
          <p:nvPr/>
        </p:nvSpPr>
        <p:spPr>
          <a:xfrm>
            <a:off x="943495" y="2256906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Can’t</a:t>
            </a:r>
            <a:r>
              <a:rPr lang="en-US" dirty="0"/>
              <a:t> just check which parameter fits better on test set! </a:t>
            </a:r>
          </a:p>
          <a:p>
            <a:r>
              <a:rPr lang="en-US" dirty="0"/>
              <a:t>(because then you’re using the test set as a training set…).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76AD5-241F-17BF-1849-44E473A9B152}"/>
              </a:ext>
            </a:extLst>
          </p:cNvPr>
          <p:cNvSpPr txBox="1"/>
          <p:nvPr/>
        </p:nvSpPr>
        <p:spPr>
          <a:xfrm>
            <a:off x="943494" y="3672841"/>
            <a:ext cx="1003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Instead, </a:t>
            </a:r>
            <a:r>
              <a:rPr lang="en-US" dirty="0"/>
              <a:t>can use a strategy like k-fold cross validation. </a:t>
            </a:r>
          </a:p>
          <a:p>
            <a:r>
              <a:rPr lang="en-US" dirty="0"/>
              <a:t>Split the training data up into pieces, and test model fits on one piece against fits on other pieces.</a:t>
            </a:r>
          </a:p>
        </p:txBody>
      </p:sp>
    </p:spTree>
    <p:extLst>
      <p:ext uri="{BB962C8B-B14F-4D97-AF65-F5344CB8AC3E}">
        <p14:creationId xmlns:p14="http://schemas.microsoft.com/office/powerpoint/2010/main" val="28902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D7C7-F262-76E7-4EDD-62C9DC24F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8B1007-E70E-EA09-BBB6-F3398CB8E210}"/>
              </a:ext>
            </a:extLst>
          </p:cNvPr>
          <p:cNvSpPr txBox="1"/>
          <p:nvPr/>
        </p:nvSpPr>
        <p:spPr>
          <a:xfrm>
            <a:off x="358177" y="327660"/>
            <a:ext cx="3999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Example 2 Takeaways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F1FD-A144-0A07-494D-8C3D6285B1D4}"/>
              </a:ext>
            </a:extLst>
          </p:cNvPr>
          <p:cNvSpPr txBox="1"/>
          <p:nvPr/>
        </p:nvSpPr>
        <p:spPr>
          <a:xfrm>
            <a:off x="890494" y="1458259"/>
            <a:ext cx="10891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Complex state representations allow GLMs to capture complicated spiking dynamics</a:t>
            </a:r>
          </a:p>
          <a:p>
            <a:r>
              <a:rPr lang="en-US" sz="2200" dirty="0"/>
              <a:t>   in a task that mixes dynamic navigation and decision-making.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04042-4763-77D5-5B15-D52DD6BF369E}"/>
              </a:ext>
            </a:extLst>
          </p:cNvPr>
          <p:cNvSpPr txBox="1"/>
          <p:nvPr/>
        </p:nvSpPr>
        <p:spPr>
          <a:xfrm>
            <a:off x="890494" y="3443972"/>
            <a:ext cx="9638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- Very large number of parameters means careful model selection is crucial.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68148-0916-9F77-5E08-02B2173C3E28}"/>
              </a:ext>
            </a:extLst>
          </p:cNvPr>
          <p:cNvSpPr txBox="1"/>
          <p:nvPr/>
        </p:nvSpPr>
        <p:spPr>
          <a:xfrm>
            <a:off x="1309394" y="4045714"/>
            <a:ext cx="949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practice, ought to use tricks like regularization, k-fold cross-validation, </a:t>
            </a:r>
            <a:r>
              <a:rPr lang="en-US" dirty="0" err="1">
                <a:solidFill>
                  <a:srgbClr val="C00000"/>
                </a:solidFill>
              </a:rPr>
              <a:t>etc</a:t>
            </a:r>
            <a:r>
              <a:rPr lang="en-US" dirty="0">
                <a:solidFill>
                  <a:srgbClr val="C00000"/>
                </a:solidFill>
              </a:rPr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Be careful about measuring goodness-of-fit; deviance more appropriate than squared error!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B53D5-BAA7-6E2B-51BF-3CDDC6F65B84}"/>
              </a:ext>
            </a:extLst>
          </p:cNvPr>
          <p:cNvSpPr txBox="1"/>
          <p:nvPr/>
        </p:nvSpPr>
        <p:spPr>
          <a:xfrm>
            <a:off x="1309394" y="2328137"/>
            <a:ext cx="772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On the other hand, additional model complexity has predictable tradeoffs, </a:t>
            </a:r>
          </a:p>
          <a:p>
            <a:r>
              <a:rPr lang="en-US" dirty="0">
                <a:solidFill>
                  <a:srgbClr val="C00000"/>
                </a:solidFill>
              </a:rPr>
              <a:t>re: interpretability, time required to fit model,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6CAB9-DFFD-8D2E-B1EF-6840722952C3}"/>
              </a:ext>
            </a:extLst>
          </p:cNvPr>
          <p:cNvSpPr txBox="1"/>
          <p:nvPr/>
        </p:nvSpPr>
        <p:spPr>
          <a:xfrm>
            <a:off x="2358147" y="5692873"/>
            <a:ext cx="746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Shih-Yi’s GitHub repo for a research-level implementation of GLMs</a:t>
            </a:r>
          </a:p>
          <a:p>
            <a:pPr algn="ctr"/>
            <a:r>
              <a:rPr lang="en-US" dirty="0"/>
              <a:t>https://github.com/sytseng/GLM_Tensorflow_2</a:t>
            </a:r>
          </a:p>
        </p:txBody>
      </p:sp>
    </p:spTree>
    <p:extLst>
      <p:ext uri="{BB962C8B-B14F-4D97-AF65-F5344CB8AC3E}">
        <p14:creationId xmlns:p14="http://schemas.microsoft.com/office/powerpoint/2010/main" val="2364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0D57-18A7-A80B-1806-E8E3C065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0114-3D36-2791-2436-2F40AF36833C}"/>
              </a:ext>
            </a:extLst>
          </p:cNvPr>
          <p:cNvSpPr txBox="1"/>
          <p:nvPr/>
        </p:nvSpPr>
        <p:spPr>
          <a:xfrm>
            <a:off x="1759668" y="1937900"/>
            <a:ext cx="8245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Goal: </a:t>
            </a:r>
            <a:r>
              <a:rPr lang="en-US" sz="2200" dirty="0"/>
              <a:t>Train Poisson GLM to fit data from 4 mouse MEC neurons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19337-8B14-DF50-9A48-36CC6C91ECC2}"/>
              </a:ext>
            </a:extLst>
          </p:cNvPr>
          <p:cNvSpPr txBox="1"/>
          <p:nvPr/>
        </p:nvSpPr>
        <p:spPr>
          <a:xfrm>
            <a:off x="358177" y="327660"/>
            <a:ext cx="4775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Coding exercise: your turn!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4725F6-AB6C-7A69-A73F-6D51945A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38" y="2578048"/>
            <a:ext cx="8476643" cy="25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1EA74-DD02-59BE-BAE8-04B24FF9BF0B}"/>
              </a:ext>
            </a:extLst>
          </p:cNvPr>
          <p:cNvSpPr txBox="1"/>
          <p:nvPr/>
        </p:nvSpPr>
        <p:spPr>
          <a:xfrm>
            <a:off x="2808416" y="5577588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Mallory and Hardcastle et al., </a:t>
            </a:r>
            <a:r>
              <a:rPr lang="en-US" i="1" dirty="0"/>
              <a:t>Nat Comm </a:t>
            </a:r>
            <a:r>
              <a:rPr lang="en-US" dirty="0"/>
              <a:t>(2021)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3359-D6D1-566C-DE6D-26161F8EC7D4}"/>
              </a:ext>
            </a:extLst>
          </p:cNvPr>
          <p:cNvSpPr txBox="1"/>
          <p:nvPr/>
        </p:nvSpPr>
        <p:spPr>
          <a:xfrm>
            <a:off x="889635" y="1137048"/>
            <a:ext cx="110032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Consolas" panose="020B0609020204030204" pitchFamily="49" charset="0"/>
              </a:rPr>
              <a:t>https://github.com/DrugowitschLab/ML-from-scratch-seminar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9C1CF-D3AE-7E15-AF55-0661AE58BBBC}"/>
              </a:ext>
            </a:extLst>
          </p:cNvPr>
          <p:cNvSpPr txBox="1"/>
          <p:nvPr/>
        </p:nvSpPr>
        <p:spPr>
          <a:xfrm>
            <a:off x="3068567" y="603496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https://figshare.com/authors/Lisa_Giocomo/9864194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8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4485-531E-E22B-B11E-FAD2B2C1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A3912-8004-4313-8A66-E8D7604F967A}"/>
              </a:ext>
            </a:extLst>
          </p:cNvPr>
          <p:cNvSpPr txBox="1"/>
          <p:nvPr/>
        </p:nvSpPr>
        <p:spPr>
          <a:xfrm>
            <a:off x="650240" y="495300"/>
            <a:ext cx="7295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Useful resources for learning about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5ACFE-4589-8EAE-BD81-852A41E00567}"/>
              </a:ext>
            </a:extLst>
          </p:cNvPr>
          <p:cNvSpPr txBox="1"/>
          <p:nvPr/>
        </p:nvSpPr>
        <p:spPr>
          <a:xfrm>
            <a:off x="198755" y="1593220"/>
            <a:ext cx="1515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0BB6C-9319-BDD0-0462-3D382B71D14C}"/>
              </a:ext>
            </a:extLst>
          </p:cNvPr>
          <p:cNvSpPr txBox="1"/>
          <p:nvPr/>
        </p:nvSpPr>
        <p:spPr>
          <a:xfrm>
            <a:off x="7261563" y="6138863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this session’s GitHub page for more!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FDC05-0D5D-064C-A494-E82551B0F31F}"/>
              </a:ext>
            </a:extLst>
          </p:cNvPr>
          <p:cNvSpPr txBox="1"/>
          <p:nvPr/>
        </p:nvSpPr>
        <p:spPr>
          <a:xfrm>
            <a:off x="700087" y="2294018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2016 SFN tutorial on GLMs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Jesse Kaminsky and Jonathan Pillow</a:t>
            </a:r>
          </a:p>
          <a:p>
            <a:pPr algn="ctr"/>
            <a:r>
              <a:rPr lang="en-US" dirty="0"/>
              <a:t>https://github.com/pillowlab/GLMspiketraintutorial_python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86D5-6B63-3525-0643-488FBB4E0971}"/>
              </a:ext>
            </a:extLst>
          </p:cNvPr>
          <p:cNvSpPr txBox="1"/>
          <p:nvPr/>
        </p:nvSpPr>
        <p:spPr>
          <a:xfrm>
            <a:off x="700087" y="3367383"/>
            <a:ext cx="1093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Neuromatch Academy GLM tutorial </a:t>
            </a:r>
            <a:r>
              <a:rPr lang="en-US" dirty="0"/>
              <a:t>by </a:t>
            </a:r>
            <a:r>
              <a:rPr lang="en-US" dirty="0" err="1"/>
              <a:t>Fiquet</a:t>
            </a:r>
            <a:r>
              <a:rPr lang="en-US" dirty="0"/>
              <a:t> et al. </a:t>
            </a:r>
          </a:p>
          <a:p>
            <a:r>
              <a:rPr lang="en-US" dirty="0"/>
              <a:t>https://compneuro.neuromatch.io/tutorials/W1D3_GeneralizedLinearModels/student/W1D3_Tutorial1.html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7061-3035-8ECF-AED5-19445A2A7EAD}"/>
              </a:ext>
            </a:extLst>
          </p:cNvPr>
          <p:cNvSpPr txBox="1"/>
          <p:nvPr/>
        </p:nvSpPr>
        <p:spPr>
          <a:xfrm>
            <a:off x="700087" y="4424655"/>
            <a:ext cx="514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GLM_Tensorflow2 repository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Shih-Yi Tseng</a:t>
            </a:r>
          </a:p>
          <a:p>
            <a:r>
              <a:rPr lang="en-US" dirty="0"/>
              <a:t>https://github.com/sytseng/GLM_Tensorflow_2</a:t>
            </a:r>
          </a:p>
        </p:txBody>
      </p:sp>
    </p:spTree>
    <p:extLst>
      <p:ext uri="{BB962C8B-B14F-4D97-AF65-F5344CB8AC3E}">
        <p14:creationId xmlns:p14="http://schemas.microsoft.com/office/powerpoint/2010/main" val="143274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19B6-3351-1F2B-28E7-07FD1FFC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274435-BD0A-94A1-685E-1988FF676EA1}"/>
              </a:ext>
            </a:extLst>
          </p:cNvPr>
          <p:cNvSpPr txBox="1"/>
          <p:nvPr/>
        </p:nvSpPr>
        <p:spPr>
          <a:xfrm>
            <a:off x="650240" y="495300"/>
            <a:ext cx="7295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Useful resources for learning about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A31C9-37BF-FBD4-6982-F4EF1F0C562A}"/>
              </a:ext>
            </a:extLst>
          </p:cNvPr>
          <p:cNvSpPr txBox="1"/>
          <p:nvPr/>
        </p:nvSpPr>
        <p:spPr>
          <a:xfrm>
            <a:off x="198755" y="1593220"/>
            <a:ext cx="26420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Example papers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90507-1DF4-E611-E72A-183C8EDCB9AD}"/>
              </a:ext>
            </a:extLst>
          </p:cNvPr>
          <p:cNvSpPr txBox="1"/>
          <p:nvPr/>
        </p:nvSpPr>
        <p:spPr>
          <a:xfrm>
            <a:off x="7261563" y="6138863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this session’s GitHub page for more!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50396-7A34-5087-2861-169E6AC7CDE5}"/>
              </a:ext>
            </a:extLst>
          </p:cNvPr>
          <p:cNvSpPr txBox="1"/>
          <p:nvPr/>
        </p:nvSpPr>
        <p:spPr>
          <a:xfrm>
            <a:off x="328606" y="2294018"/>
            <a:ext cx="880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[2014 Park et al.] </a:t>
            </a:r>
            <a:r>
              <a:rPr lang="en-US" sz="1500" dirty="0">
                <a:solidFill>
                  <a:srgbClr val="C00000"/>
                </a:solidFill>
              </a:rPr>
              <a:t>“Encoding and decoding in parietal cortex during sensorimotor decision-making”</a:t>
            </a:r>
          </a:p>
          <a:p>
            <a:r>
              <a:rPr lang="en-US" dirty="0"/>
              <a:t>application to data from macaque lateral intraparietal area</a:t>
            </a:r>
          </a:p>
          <a:p>
            <a:r>
              <a:rPr lang="en-US" dirty="0"/>
              <a:t>https://www.nature.com/articles/nn.3800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C12EA-653F-CE78-1688-24DF4FC01C21}"/>
              </a:ext>
            </a:extLst>
          </p:cNvPr>
          <p:cNvSpPr txBox="1"/>
          <p:nvPr/>
        </p:nvSpPr>
        <p:spPr>
          <a:xfrm>
            <a:off x="328606" y="3498592"/>
            <a:ext cx="10719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[2017 Hardcastle et al.] </a:t>
            </a:r>
            <a:r>
              <a:rPr lang="en-US" sz="1500" dirty="0">
                <a:solidFill>
                  <a:srgbClr val="C00000"/>
                </a:solidFill>
              </a:rPr>
              <a:t>“A Multiplexed, Heterogeneous, and Adaptive Code for Navigation in Medial Entorhinal Cortex” </a:t>
            </a:r>
          </a:p>
          <a:p>
            <a:r>
              <a:rPr lang="en-US" dirty="0"/>
              <a:t>application to data from mouse medial entorhinal cortex</a:t>
            </a:r>
          </a:p>
          <a:p>
            <a:r>
              <a:rPr lang="en-US" dirty="0"/>
              <a:t>https://doi.org/10.1016/j.neuron.2017.03.025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322F7-03B0-3624-FD74-CA9D7DE3BE5C}"/>
              </a:ext>
            </a:extLst>
          </p:cNvPr>
          <p:cNvSpPr txBox="1"/>
          <p:nvPr/>
        </p:nvSpPr>
        <p:spPr>
          <a:xfrm>
            <a:off x="328606" y="4793987"/>
            <a:ext cx="11590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[2022 Tseng and </a:t>
            </a:r>
            <a:r>
              <a:rPr lang="en-US" dirty="0" err="1">
                <a:solidFill>
                  <a:srgbClr val="C00000"/>
                </a:solidFill>
              </a:rPr>
              <a:t>Chettih</a:t>
            </a:r>
            <a:r>
              <a:rPr lang="en-US" dirty="0">
                <a:solidFill>
                  <a:srgbClr val="C00000"/>
                </a:solidFill>
              </a:rPr>
              <a:t> et al.] </a:t>
            </a:r>
            <a:r>
              <a:rPr lang="en-US" sz="1500" dirty="0">
                <a:solidFill>
                  <a:srgbClr val="C00000"/>
                </a:solidFill>
              </a:rPr>
              <a:t>“Shared and specialized coding across posterior cortical areas for dynamic navigation decisions”</a:t>
            </a:r>
          </a:p>
          <a:p>
            <a:r>
              <a:rPr lang="en-US" dirty="0"/>
              <a:t>application to data from mouse posterior cortex</a:t>
            </a:r>
          </a:p>
          <a:p>
            <a:r>
              <a:rPr lang="en-US" dirty="0"/>
              <a:t>https://doi.org/10.1016/j.neuron.2022.05.012</a:t>
            </a:r>
          </a:p>
        </p:txBody>
      </p:sp>
    </p:spTree>
    <p:extLst>
      <p:ext uri="{BB962C8B-B14F-4D97-AF65-F5344CB8AC3E}">
        <p14:creationId xmlns:p14="http://schemas.microsoft.com/office/powerpoint/2010/main" val="283313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6E35-1E4A-5BAA-7BDA-66538BBA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0818A6-0700-67C8-768D-808A0BC7DBAF}"/>
              </a:ext>
            </a:extLst>
          </p:cNvPr>
          <p:cNvSpPr txBox="1"/>
          <p:nvPr/>
        </p:nvSpPr>
        <p:spPr>
          <a:xfrm>
            <a:off x="8691563" y="742957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</a:t>
            </a:r>
            <a:r>
              <a:rPr lang="en-US" sz="2200" dirty="0" err="1"/>
              <a:t>I</a:t>
            </a:r>
            <a:r>
              <a:rPr lang="en-US" sz="2200" dirty="0"/>
              <a:t> 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</a:t>
            </a:r>
            <a:r>
              <a:rPr lang="en-US" sz="2200" dirty="0" err="1"/>
              <a:t>I</a:t>
            </a:r>
            <a:r>
              <a:rPr lang="en-US" sz="2200" dirty="0"/>
              <a:t>   </a:t>
            </a:r>
            <a:r>
              <a:rPr lang="en-US" sz="2200" dirty="0" err="1"/>
              <a:t>I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109D0-4E8B-6D9F-F66D-2443850533A6}"/>
              </a:ext>
            </a:extLst>
          </p:cNvPr>
          <p:cNvSpPr txBox="1"/>
          <p:nvPr/>
        </p:nvSpPr>
        <p:spPr>
          <a:xfrm>
            <a:off x="8691563" y="1173844"/>
            <a:ext cx="2541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 I   </a:t>
            </a:r>
            <a:r>
              <a:rPr lang="en-US" sz="2200" dirty="0" err="1"/>
              <a:t>I</a:t>
            </a:r>
            <a:r>
              <a:rPr lang="en-US" sz="2200" dirty="0"/>
              <a:t> II    I   </a:t>
            </a:r>
            <a:r>
              <a:rPr lang="en-US" sz="2200" dirty="0" err="1"/>
              <a:t>I</a:t>
            </a:r>
            <a:r>
              <a:rPr lang="en-US" sz="2200" dirty="0"/>
              <a:t>  </a:t>
            </a:r>
            <a:r>
              <a:rPr lang="en-US" sz="2200" dirty="0" err="1"/>
              <a:t>I</a:t>
            </a:r>
            <a:r>
              <a:rPr lang="en-US" sz="2200" dirty="0"/>
              <a:t>        </a:t>
            </a:r>
            <a:r>
              <a:rPr lang="en-US" sz="2200" dirty="0" err="1"/>
              <a:t>I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38397-7956-C338-CAA3-E8B5D90DFD5D}"/>
              </a:ext>
            </a:extLst>
          </p:cNvPr>
          <p:cNvSpPr txBox="1"/>
          <p:nvPr/>
        </p:nvSpPr>
        <p:spPr>
          <a:xfrm>
            <a:off x="8691563" y="1604731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 </a:t>
            </a:r>
            <a:r>
              <a:rPr lang="en-US" sz="2200" dirty="0" err="1"/>
              <a:t>I</a:t>
            </a:r>
            <a:r>
              <a:rPr lang="en-US" sz="2200" dirty="0"/>
              <a:t>   II I       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      II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B72FC-3911-A9A9-A8B3-55A95F04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9" y="658749"/>
            <a:ext cx="1790897" cy="1168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C8ECE7-DBD4-EFFB-9D1F-5C119784123B}"/>
              </a:ext>
            </a:extLst>
          </p:cNvPr>
          <p:cNvSpPr txBox="1"/>
          <p:nvPr/>
        </p:nvSpPr>
        <p:spPr>
          <a:xfrm>
            <a:off x="1195953" y="185261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60BE5-1192-5F11-9157-54E854816967}"/>
              </a:ext>
            </a:extLst>
          </p:cNvPr>
          <p:cNvSpPr txBox="1"/>
          <p:nvPr/>
        </p:nvSpPr>
        <p:spPr>
          <a:xfrm>
            <a:off x="1367405" y="21330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beliefs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69964-B040-7AD1-A23B-F8BE89F4B327}"/>
              </a:ext>
            </a:extLst>
          </p:cNvPr>
          <p:cNvSpPr txBox="1"/>
          <p:nvPr/>
        </p:nvSpPr>
        <p:spPr>
          <a:xfrm>
            <a:off x="1329301" y="24163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0F02B12F-76BC-77F7-DAEC-FBFEDD07CA90}"/>
              </a:ext>
            </a:extLst>
          </p:cNvPr>
          <p:cNvSpPr/>
          <p:nvPr/>
        </p:nvSpPr>
        <p:spPr>
          <a:xfrm rot="5400000">
            <a:off x="5351393" y="-1103615"/>
            <a:ext cx="556081" cy="4471986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6A2FC352-61A6-44E2-00F8-0CC6BF0307EA}"/>
              </a:ext>
            </a:extLst>
          </p:cNvPr>
          <p:cNvSpPr/>
          <p:nvPr/>
        </p:nvSpPr>
        <p:spPr>
          <a:xfrm rot="5400000" flipH="1" flipV="1">
            <a:off x="5458390" y="-281338"/>
            <a:ext cx="556081" cy="447198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7D8667-3744-D827-434A-B7842848A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6846" y="1685752"/>
            <a:ext cx="876300" cy="3524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D39DB5-4D0A-A5CD-8376-7A4AF7FC9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7125" y="466224"/>
            <a:ext cx="876300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5A00D9-B59F-EA08-8E50-8C48481BFEB6}"/>
              </a:ext>
            </a:extLst>
          </p:cNvPr>
          <p:cNvSpPr txBox="1"/>
          <p:nvPr/>
        </p:nvSpPr>
        <p:spPr>
          <a:xfrm>
            <a:off x="4735490" y="300339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e.g., predicting choices </a:t>
            </a:r>
          </a:p>
          <a:p>
            <a:r>
              <a:rPr lang="en-US" sz="1500" dirty="0">
                <a:solidFill>
                  <a:schemeClr val="accent1"/>
                </a:solidFill>
              </a:rPr>
              <a:t>from neural activity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DAB25-1876-9499-EB31-E5808714F5FA}"/>
              </a:ext>
            </a:extLst>
          </p:cNvPr>
          <p:cNvSpPr txBox="1"/>
          <p:nvPr/>
        </p:nvSpPr>
        <p:spPr>
          <a:xfrm>
            <a:off x="3884667" y="1549082"/>
            <a:ext cx="2141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e.g., predicting activity </a:t>
            </a:r>
          </a:p>
          <a:p>
            <a:pPr algn="ctr"/>
            <a:r>
              <a:rPr lang="en-US" sz="1500" dirty="0">
                <a:solidFill>
                  <a:srgbClr val="C00000"/>
                </a:solidFill>
              </a:rPr>
              <a:t>from behavior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8EF31-EF0E-874A-07FF-49989CABEF01}"/>
              </a:ext>
            </a:extLst>
          </p:cNvPr>
          <p:cNvSpPr txBox="1"/>
          <p:nvPr/>
        </p:nvSpPr>
        <p:spPr>
          <a:xfrm>
            <a:off x="1082908" y="3106646"/>
            <a:ext cx="100190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Q. How do we estimate p(r | x) using a mix of neural and behavioral data?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2DFE306-BD28-64CB-32F5-DEACF00E0FA1}"/>
              </a:ext>
            </a:extLst>
          </p:cNvPr>
          <p:cNvSpPr/>
          <p:nvPr/>
        </p:nvSpPr>
        <p:spPr>
          <a:xfrm>
            <a:off x="1443601" y="5068705"/>
            <a:ext cx="9205912" cy="245959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7A021-3677-028B-1F53-F3CEE9805D8E}"/>
              </a:ext>
            </a:extLst>
          </p:cNvPr>
          <p:cNvSpPr txBox="1"/>
          <p:nvPr/>
        </p:nvSpPr>
        <p:spPr>
          <a:xfrm>
            <a:off x="7061086" y="600887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increasing sophistication / realism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FA8011-65E4-E344-F79F-39D5E60DF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47" y="4665898"/>
            <a:ext cx="1216152" cy="12161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1084C5-D779-DCB2-85DC-4722601B58C8}"/>
              </a:ext>
            </a:extLst>
          </p:cNvPr>
          <p:cNvSpPr txBox="1"/>
          <p:nvPr/>
        </p:nvSpPr>
        <p:spPr>
          <a:xfrm>
            <a:off x="1669152" y="381918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models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D9C4E-3CCD-0687-9FDA-6404C3C7EF74}"/>
              </a:ext>
            </a:extLst>
          </p:cNvPr>
          <p:cNvSpPr txBox="1"/>
          <p:nvPr/>
        </p:nvSpPr>
        <p:spPr>
          <a:xfrm>
            <a:off x="1802538" y="416555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“Just fit a line!”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8FAD6-4634-A3C3-8830-1FFC9185E863}"/>
              </a:ext>
            </a:extLst>
          </p:cNvPr>
          <p:cNvSpPr txBox="1"/>
          <p:nvPr/>
        </p:nvSpPr>
        <p:spPr>
          <a:xfrm>
            <a:off x="6571057" y="4083172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RNNs</a:t>
            </a:r>
          </a:p>
          <a:p>
            <a:pPr algn="ctr"/>
            <a:r>
              <a:rPr lang="en-US" dirty="0"/>
              <a:t>(next </a:t>
            </a:r>
          </a:p>
          <a:p>
            <a:pPr algn="ctr"/>
            <a:r>
              <a:rPr lang="en-US" dirty="0"/>
              <a:t>session!)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041EE7-F2AD-F0F7-7D8C-F2D4C78CD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19" y="4668317"/>
            <a:ext cx="1214559" cy="121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485EE-A1D5-8939-6A10-890FA4358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169" y="4668317"/>
            <a:ext cx="1216152" cy="1216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F5D71-FB79-E8CF-6800-DF1BB84D4D89}"/>
              </a:ext>
            </a:extLst>
          </p:cNvPr>
          <p:cNvSpPr txBox="1"/>
          <p:nvPr/>
        </p:nvSpPr>
        <p:spPr>
          <a:xfrm>
            <a:off x="8164372" y="381918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Biophysical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D2BAE-DE70-9038-2A97-B73D623AF025}"/>
              </a:ext>
            </a:extLst>
          </p:cNvPr>
          <p:cNvSpPr txBox="1"/>
          <p:nvPr/>
        </p:nvSpPr>
        <p:spPr>
          <a:xfrm>
            <a:off x="3696215" y="4497841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GLMs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9FA80-32EC-1C98-A1F9-2CB5E9AF92E3}"/>
              </a:ext>
            </a:extLst>
          </p:cNvPr>
          <p:cNvSpPr txBox="1"/>
          <p:nvPr/>
        </p:nvSpPr>
        <p:spPr>
          <a:xfrm>
            <a:off x="8236087" y="416364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“All details matter!”</a:t>
            </a:r>
          </a:p>
        </p:txBody>
      </p:sp>
    </p:spTree>
    <p:extLst>
      <p:ext uri="{BB962C8B-B14F-4D97-AF65-F5344CB8AC3E}">
        <p14:creationId xmlns:p14="http://schemas.microsoft.com/office/powerpoint/2010/main" val="351016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/>
      <p:bldP spid="15" grpId="0" animBg="1"/>
      <p:bldP spid="16" grpId="0" animBg="1"/>
      <p:bldP spid="21" grpId="0"/>
      <p:bldP spid="22" grpId="0"/>
      <p:bldP spid="23" grpId="0"/>
      <p:bldP spid="26" grpId="0" animBg="1"/>
      <p:bldP spid="27" grpId="0"/>
      <p:bldP spid="31" grpId="0"/>
      <p:bldP spid="32" grpId="0"/>
      <p:bldP spid="33" grpId="0"/>
      <p:bldP spid="4" grpId="0"/>
      <p:bldP spid="10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1CBF-4353-83FE-D393-1E46758F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A22657EF-5336-E90D-AC3E-E77F30DB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821" y="1009519"/>
            <a:ext cx="5860071" cy="714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036C5-263E-4F33-274C-8A059B592142}"/>
              </a:ext>
            </a:extLst>
          </p:cNvPr>
          <p:cNvSpPr txBox="1"/>
          <p:nvPr/>
        </p:nvSpPr>
        <p:spPr>
          <a:xfrm>
            <a:off x="1744383" y="-2449008"/>
            <a:ext cx="73276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is a pretty reasonable choice with various benefits to recommend</a:t>
            </a:r>
          </a:p>
          <a:p>
            <a:r>
              <a:rPr lang="en-US" dirty="0"/>
              <a:t>Fitting is straightforward, interpretable,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Obvious problems: neural activity can’t be negative, usually bounded, </a:t>
            </a:r>
          </a:p>
          <a:p>
            <a:r>
              <a:rPr lang="en-US" dirty="0"/>
              <a:t>And almost all known models involve some kind of nonlinearity</a:t>
            </a:r>
          </a:p>
          <a:p>
            <a:endParaRPr lang="en-US" dirty="0"/>
          </a:p>
          <a:p>
            <a:r>
              <a:rPr lang="en-US" dirty="0"/>
              <a:t>Solution: just add a nonlinearity to a linear model + emission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F88D-15D8-528D-01E4-A23EC149DA9F}"/>
              </a:ext>
            </a:extLst>
          </p:cNvPr>
          <p:cNvSpPr txBox="1"/>
          <p:nvPr/>
        </p:nvSpPr>
        <p:spPr>
          <a:xfrm>
            <a:off x="328708" y="472598"/>
            <a:ext cx="4416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Lines are simple + interpretable…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6EE90-5401-840C-3E5F-0ECB231E4BAA}"/>
              </a:ext>
            </a:extLst>
          </p:cNvPr>
          <p:cNvSpPr txBox="1"/>
          <p:nvPr/>
        </p:nvSpPr>
        <p:spPr>
          <a:xfrm>
            <a:off x="5463782" y="472598"/>
            <a:ext cx="6042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…but not necessarily a good fit for neural data!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EBE5A-F5F0-FEDB-BCAC-6FCBD6DA00D8}"/>
              </a:ext>
            </a:extLst>
          </p:cNvPr>
          <p:cNvSpPr txBox="1"/>
          <p:nvPr/>
        </p:nvSpPr>
        <p:spPr>
          <a:xfrm>
            <a:off x="1165414" y="4882984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12AD3-95C9-C530-3772-D26D4F94C074}"/>
              </a:ext>
            </a:extLst>
          </p:cNvPr>
          <p:cNvSpPr txBox="1"/>
          <p:nvPr/>
        </p:nvSpPr>
        <p:spPr>
          <a:xfrm>
            <a:off x="1165414" y="5349149"/>
            <a:ext cx="7528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Need to add nonlinearity to account for, e.g., nonnegativity.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5C996-D4BD-BE5B-2671-5C9E6EAD9AA6}"/>
              </a:ext>
            </a:extLst>
          </p:cNvPr>
          <p:cNvSpPr txBox="1"/>
          <p:nvPr/>
        </p:nvSpPr>
        <p:spPr>
          <a:xfrm>
            <a:off x="1165413" y="5806346"/>
            <a:ext cx="886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Also need to allow for non-Gaussian (in particular, Poisson-like) noise.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26D0B-4949-BFB4-3106-80513AB2F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67" y="1018410"/>
            <a:ext cx="4416595" cy="33369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B3B85C-C82B-E790-BB27-0257F99C9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2100" y="3951663"/>
            <a:ext cx="271463" cy="242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9BA0563-486A-6681-0BA3-28BB279B1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157" y="973505"/>
            <a:ext cx="257175" cy="342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826B79-78FB-E5DA-3E8A-0CFDFE2D7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4099" y="1689136"/>
            <a:ext cx="6394916" cy="139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C9837-8790-0C73-C539-4772DB275789}"/>
              </a:ext>
            </a:extLst>
          </p:cNvPr>
          <p:cNvSpPr txBox="1"/>
          <p:nvPr/>
        </p:nvSpPr>
        <p:spPr>
          <a:xfrm rot="16200000">
            <a:off x="4662923" y="2191769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f.r</a:t>
            </a:r>
            <a:r>
              <a:rPr lang="en-US" dirty="0"/>
              <a:t>. (spikes/s)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DCAF64-7891-5480-0863-CA8718A222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8528" y="1084865"/>
            <a:ext cx="615370" cy="6153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6E2F47E-00ED-94FB-3573-44F1BA5362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2970" y="3219457"/>
            <a:ext cx="6645928" cy="1688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5A5297-5DFD-79A8-30D9-F2BC0F1E0AF1}"/>
              </a:ext>
            </a:extLst>
          </p:cNvPr>
          <p:cNvSpPr txBox="1"/>
          <p:nvPr/>
        </p:nvSpPr>
        <p:spPr>
          <a:xfrm rot="16200000">
            <a:off x="4459224" y="3729172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f.r</a:t>
            </a:r>
            <a:r>
              <a:rPr lang="en-US" dirty="0"/>
              <a:t>. (spikes/s)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6E8E7-98A4-237A-27BF-32D7936310C8}"/>
              </a:ext>
            </a:extLst>
          </p:cNvPr>
          <p:cNvSpPr txBox="1"/>
          <p:nvPr/>
        </p:nvSpPr>
        <p:spPr>
          <a:xfrm>
            <a:off x="10286521" y="300514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(m)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45F86-6B85-E755-A9DF-4AE36C69D12D}"/>
              </a:ext>
            </a:extLst>
          </p:cNvPr>
          <p:cNvSpPr txBox="1"/>
          <p:nvPr/>
        </p:nvSpPr>
        <p:spPr>
          <a:xfrm>
            <a:off x="10286521" y="475599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(m)</a:t>
            </a:r>
          </a:p>
        </p:txBody>
      </p:sp>
    </p:spTree>
    <p:extLst>
      <p:ext uri="{BB962C8B-B14F-4D97-AF65-F5344CB8AC3E}">
        <p14:creationId xmlns:p14="http://schemas.microsoft.com/office/powerpoint/2010/main" val="21591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7" grpId="0"/>
      <p:bldP spid="24" grpId="0"/>
      <p:bldP spid="16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1F84-59FE-872A-052E-7AD1FB43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9C2921-62FF-9344-9FD8-A66F2B0F36A3}"/>
              </a:ext>
            </a:extLst>
          </p:cNvPr>
          <p:cNvSpPr txBox="1"/>
          <p:nvPr/>
        </p:nvSpPr>
        <p:spPr>
          <a:xfrm>
            <a:off x="883358" y="2438400"/>
            <a:ext cx="26244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1500" dirty="0"/>
              <a:t>(percepts, beliefs, actions…)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2CEBC4-81B7-8DB6-7F0E-D41BD2D0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846" y="2020073"/>
            <a:ext cx="251460" cy="19431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1083DA-8700-EB06-49D1-FD19E034A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7767" y="1905773"/>
            <a:ext cx="1268730" cy="4229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CDDEE1-6328-7315-B69C-9BA46BC0A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3239" y="1407951"/>
            <a:ext cx="1752600" cy="3524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F082BE5-11A8-00FB-EB06-F5D1E0409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1505" y="2025707"/>
            <a:ext cx="182880" cy="19431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85F64E-99B9-CF03-DF39-7AB64A9FD1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925" y="1934349"/>
            <a:ext cx="742950" cy="29718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B377291-BA68-D714-8E85-4F98964E3652}"/>
              </a:ext>
            </a:extLst>
          </p:cNvPr>
          <p:cNvSpPr/>
          <p:nvPr/>
        </p:nvSpPr>
        <p:spPr>
          <a:xfrm>
            <a:off x="2737220" y="1924452"/>
            <a:ext cx="776976" cy="2971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FBF3E1-937A-295A-F603-27360DC3ED35}"/>
              </a:ext>
            </a:extLst>
          </p:cNvPr>
          <p:cNvSpPr/>
          <p:nvPr/>
        </p:nvSpPr>
        <p:spPr>
          <a:xfrm>
            <a:off x="4755464" y="1917203"/>
            <a:ext cx="1280160" cy="2971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7E70236-3CDA-D699-B8A1-87A19F915BF0}"/>
              </a:ext>
            </a:extLst>
          </p:cNvPr>
          <p:cNvSpPr/>
          <p:nvPr/>
        </p:nvSpPr>
        <p:spPr>
          <a:xfrm>
            <a:off x="8081362" y="1912278"/>
            <a:ext cx="1655064" cy="3093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0B438-1937-4BA5-4CA5-4B9A40DAB4FC}"/>
              </a:ext>
            </a:extLst>
          </p:cNvPr>
          <p:cNvSpPr txBox="1"/>
          <p:nvPr/>
        </p:nvSpPr>
        <p:spPr>
          <a:xfrm>
            <a:off x="4671796" y="1265947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  <a:p>
            <a:pPr algn="ctr"/>
            <a:r>
              <a:rPr lang="en-US" dirty="0"/>
              <a:t>nonlinearity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21224-AF1F-4CED-2B6E-496CD102DAF1}"/>
              </a:ext>
            </a:extLst>
          </p:cNvPr>
          <p:cNvSpPr txBox="1"/>
          <p:nvPr/>
        </p:nvSpPr>
        <p:spPr>
          <a:xfrm>
            <a:off x="2721503" y="126099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</a:t>
            </a:r>
          </a:p>
          <a:p>
            <a:pPr algn="ctr"/>
            <a:r>
              <a:rPr lang="en-US" dirty="0"/>
              <a:t>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FC8FD-BBA7-DE5E-5684-607284644AB8}"/>
              </a:ext>
            </a:extLst>
          </p:cNvPr>
          <p:cNvSpPr txBox="1"/>
          <p:nvPr/>
        </p:nvSpPr>
        <p:spPr>
          <a:xfrm>
            <a:off x="402007" y="329184"/>
            <a:ext cx="8042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GLMs from a generative modeling perspective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2EDC5-10A0-8AD3-F4CB-E5EC561C0B94}"/>
              </a:ext>
            </a:extLst>
          </p:cNvPr>
          <p:cNvSpPr txBox="1"/>
          <p:nvPr/>
        </p:nvSpPr>
        <p:spPr>
          <a:xfrm>
            <a:off x="6239432" y="243840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distribution</a:t>
            </a:r>
          </a:p>
          <a:p>
            <a:pPr algn="ctr"/>
            <a:r>
              <a:rPr lang="en-US" sz="2000" dirty="0"/>
              <a:t>parameters</a:t>
            </a: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B6FEAB-9B57-334A-CDB7-C32BD41D76F8}"/>
              </a:ext>
            </a:extLst>
          </p:cNvPr>
          <p:cNvSpPr txBox="1"/>
          <p:nvPr/>
        </p:nvSpPr>
        <p:spPr>
          <a:xfrm>
            <a:off x="9034935" y="2438400"/>
            <a:ext cx="2034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  <a:p>
            <a:pPr algn="ctr"/>
            <a:r>
              <a:rPr lang="en-US" sz="1500" dirty="0"/>
              <a:t>(spikes, Ca traces,…)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D58D4B-B46B-4196-CE16-D83BB517A9E7}"/>
              </a:ext>
            </a:extLst>
          </p:cNvPr>
          <p:cNvSpPr txBox="1"/>
          <p:nvPr/>
        </p:nvSpPr>
        <p:spPr>
          <a:xfrm>
            <a:off x="8179265" y="99145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65075-FA12-C715-4B94-142C4AE821CA}"/>
              </a:ext>
            </a:extLst>
          </p:cNvPr>
          <p:cNvSpPr txBox="1"/>
          <p:nvPr/>
        </p:nvSpPr>
        <p:spPr>
          <a:xfrm>
            <a:off x="402007" y="3348989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Examples: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9E113B-AFBD-8CB5-AFAC-F2A2EAE111D3}"/>
              </a:ext>
            </a:extLst>
          </p:cNvPr>
          <p:cNvSpPr txBox="1"/>
          <p:nvPr/>
        </p:nvSpPr>
        <p:spPr>
          <a:xfrm>
            <a:off x="555812" y="386722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linear 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B53DE-DDCE-2F59-2CC6-B19C7196FFEF}"/>
              </a:ext>
            </a:extLst>
          </p:cNvPr>
          <p:cNvSpPr txBox="1"/>
          <p:nvPr/>
        </p:nvSpPr>
        <p:spPr>
          <a:xfrm>
            <a:off x="555812" y="4492510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logistic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A0B5B5-EE62-D147-815D-59C4FE99AAEB}"/>
              </a:ext>
            </a:extLst>
          </p:cNvPr>
          <p:cNvSpPr txBox="1"/>
          <p:nvPr/>
        </p:nvSpPr>
        <p:spPr>
          <a:xfrm>
            <a:off x="542013" y="5125582"/>
            <a:ext cx="2980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- Poisson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7C0795-8C4A-B823-C138-053A24807B19}"/>
              </a:ext>
            </a:extLst>
          </p:cNvPr>
          <p:cNvSpPr txBox="1"/>
          <p:nvPr/>
        </p:nvSpPr>
        <p:spPr>
          <a:xfrm>
            <a:off x="597643" y="5833690"/>
            <a:ext cx="11008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 for math lovers: </a:t>
            </a:r>
            <a:r>
              <a:rPr lang="en-US" dirty="0"/>
              <a:t>These approaches can be unified using the idea of exponential family distributions.</a:t>
            </a:r>
          </a:p>
          <a:p>
            <a:r>
              <a:rPr lang="en-US" dirty="0"/>
              <a:t>                 See Murphy, “Probabilistic Machine Learning” Book 1, Ch. 12. https://probml.github.io/pml-book/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2FA13AF-5704-559C-F812-325FE70B8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5859" y="5153065"/>
            <a:ext cx="1990725" cy="3524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6415707-182A-4B5E-DE78-C324E964C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5859" y="3894501"/>
            <a:ext cx="1257300" cy="35242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F07D4FB-5DDD-AFBF-F84D-7DF69A5D0B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5859" y="4520397"/>
            <a:ext cx="2771775" cy="37147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F0F17E7-159D-0AD6-2BB4-DF5976D827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99098" y="5164812"/>
            <a:ext cx="2152650" cy="35242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EAC117-5322-13E6-8936-4933B161D0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04915" y="3819324"/>
            <a:ext cx="2876550" cy="42862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F1259EE-F3F7-0D5D-DE40-1F5538B52D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65136" y="4458698"/>
            <a:ext cx="3171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  <p:bldP spid="19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ABC14-B653-F980-2B26-AF39CD86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1" y="1263229"/>
            <a:ext cx="6869507" cy="286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BC3A4-38E0-66DE-A719-0EE360A3D2A4}"/>
              </a:ext>
            </a:extLst>
          </p:cNvPr>
          <p:cNvSpPr txBox="1"/>
          <p:nvPr/>
        </p:nvSpPr>
        <p:spPr>
          <a:xfrm>
            <a:off x="402336" y="327660"/>
            <a:ext cx="1111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Neuroscience GLMs in practice: linear-nonlinear-Poisson models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9F92D7-5785-C72C-9C4F-E54E0797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3213" y="1465138"/>
            <a:ext cx="4954905" cy="7886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DFAE18-0037-E625-00AF-7EF095D2E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0961" y="2648450"/>
            <a:ext cx="3180398" cy="33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13634-17EB-A797-7524-1D5824852905}"/>
              </a:ext>
            </a:extLst>
          </p:cNvPr>
          <p:cNvSpPr txBox="1"/>
          <p:nvPr/>
        </p:nvSpPr>
        <p:spPr>
          <a:xfrm>
            <a:off x="7787640" y="6273959"/>
            <a:ext cx="411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Weber and Pillow, </a:t>
            </a:r>
            <a:r>
              <a:rPr lang="en-US" i="1" dirty="0"/>
              <a:t>Neur. Comp. </a:t>
            </a:r>
            <a:r>
              <a:rPr lang="en-US" dirty="0"/>
              <a:t>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53878-40DE-B08C-C199-4954960AAB86}"/>
              </a:ext>
            </a:extLst>
          </p:cNvPr>
          <p:cNvSpPr txBox="1"/>
          <p:nvPr/>
        </p:nvSpPr>
        <p:spPr>
          <a:xfrm>
            <a:off x="335945" y="4506458"/>
            <a:ext cx="11436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Poisson regression </a:t>
            </a:r>
            <a:r>
              <a:rPr lang="en-US" sz="2000" dirty="0"/>
              <a:t>(i.e., using an independent Poisson noise model) most commonly used GLM.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A166-0412-BF64-D983-94CAB882B231}"/>
              </a:ext>
            </a:extLst>
          </p:cNvPr>
          <p:cNvSpPr txBox="1"/>
          <p:nvPr/>
        </p:nvSpPr>
        <p:spPr>
          <a:xfrm>
            <a:off x="335945" y="5044062"/>
            <a:ext cx="10634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canonical choice of </a:t>
            </a:r>
            <a:r>
              <a:rPr lang="en-US" sz="2000" b="1" dirty="0"/>
              <a:t>f</a:t>
            </a:r>
            <a:r>
              <a:rPr lang="en-US" sz="2000" dirty="0"/>
              <a:t>() is exponential (see exp. family math) but others sometimes used.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74EAD-7A37-B82D-A6C4-CAAB8D56A2FE}"/>
              </a:ext>
            </a:extLst>
          </p:cNvPr>
          <p:cNvSpPr txBox="1"/>
          <p:nvPr/>
        </p:nvSpPr>
        <p:spPr>
          <a:xfrm>
            <a:off x="335944" y="5577967"/>
            <a:ext cx="11503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recent spiking history as input is optional, but helps capture, e.g., bursting, refractory period…</a:t>
            </a:r>
          </a:p>
        </p:txBody>
      </p:sp>
    </p:spTree>
    <p:extLst>
      <p:ext uri="{BB962C8B-B14F-4D97-AF65-F5344CB8AC3E}">
        <p14:creationId xmlns:p14="http://schemas.microsoft.com/office/powerpoint/2010/main" val="34873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DC5A-7478-2605-3293-8AF54F5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C962CB0-A4F1-63C1-0110-FFC854E7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576" y="1304755"/>
            <a:ext cx="7048500" cy="923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7338CC-217F-7D13-4D7F-92F0D819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612" y="3133325"/>
            <a:ext cx="6553200" cy="904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441FA45-2E39-9ECB-D8C6-7A50F18F4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5782" y="4144106"/>
            <a:ext cx="3429000" cy="82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031D1-A7AC-27B8-F6D5-86C73D7F412B}"/>
              </a:ext>
            </a:extLst>
          </p:cNvPr>
          <p:cNvSpPr txBox="1"/>
          <p:nvPr/>
        </p:nvSpPr>
        <p:spPr>
          <a:xfrm>
            <a:off x="402336" y="327660"/>
            <a:ext cx="8913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Poisson regression details: likelihood and gradients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B07F3-E6C2-95B0-0F26-ECB51BE4F173}"/>
              </a:ext>
            </a:extLst>
          </p:cNvPr>
          <p:cNvSpPr txBox="1"/>
          <p:nvPr/>
        </p:nvSpPr>
        <p:spPr>
          <a:xfrm>
            <a:off x="496049" y="1404473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Log-likelihood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A4AF1-D1CF-2162-5D02-0169C1154B62}"/>
              </a:ext>
            </a:extLst>
          </p:cNvPr>
          <p:cNvSpPr txBox="1"/>
          <p:nvPr/>
        </p:nvSpPr>
        <p:spPr>
          <a:xfrm>
            <a:off x="6096000" y="206619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n: samples,  i: neurons,  j: 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39EE9-7FB9-04EE-AF32-8AE6DF396B99}"/>
              </a:ext>
            </a:extLst>
          </p:cNvPr>
          <p:cNvSpPr txBox="1"/>
          <p:nvPr/>
        </p:nvSpPr>
        <p:spPr>
          <a:xfrm>
            <a:off x="430313" y="3288185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</a:t>
            </a:r>
            <a:r>
              <a:rPr lang="en-US" sz="2400" b="1" dirty="0" err="1"/>
              <a:t>wrt</a:t>
            </a:r>
            <a:r>
              <a:rPr lang="en-US" sz="2400" b="1" dirty="0"/>
              <a:t> 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7CB0C-11DB-8455-CF29-AE520B6F41C4}"/>
              </a:ext>
            </a:extLst>
          </p:cNvPr>
          <p:cNvSpPr txBox="1"/>
          <p:nvPr/>
        </p:nvSpPr>
        <p:spPr>
          <a:xfrm>
            <a:off x="727682" y="4891008"/>
            <a:ext cx="100746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Note simplicity of expression: </a:t>
            </a:r>
          </a:p>
          <a:p>
            <a:r>
              <a:rPr lang="en-US" sz="2100" dirty="0"/>
              <a:t>the nth sample contributes a term (true – estimated)*input. Two-factor learning rule!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4A0CD-7CFA-D635-113D-DDFE37DEA6C1}"/>
              </a:ext>
            </a:extLst>
          </p:cNvPr>
          <p:cNvSpPr txBox="1"/>
          <p:nvPr/>
        </p:nvSpPr>
        <p:spPr>
          <a:xfrm>
            <a:off x="727682" y="5741027"/>
            <a:ext cx="104214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This holds for more general GLMs with canonical activation functions too. See Murphy.</a:t>
            </a:r>
          </a:p>
        </p:txBody>
      </p:sp>
    </p:spTree>
    <p:extLst>
      <p:ext uri="{BB962C8B-B14F-4D97-AF65-F5344CB8AC3E}">
        <p14:creationId xmlns:p14="http://schemas.microsoft.com/office/powerpoint/2010/main" val="262052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1685</Words>
  <Application>Microsoft Office PowerPoint</Application>
  <PresentationFormat>Widescreen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Consolas</vt:lpstr>
      <vt:lpstr>Office Theme</vt:lpstr>
      <vt:lpstr>Generalized linear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models</dc:title>
  <dc:creator>John Vastola</dc:creator>
  <cp:lastModifiedBy>John Vastola</cp:lastModifiedBy>
  <cp:revision>54</cp:revision>
  <dcterms:created xsi:type="dcterms:W3CDTF">2024-02-08T17:04:33Z</dcterms:created>
  <dcterms:modified xsi:type="dcterms:W3CDTF">2024-02-20T22:42:08Z</dcterms:modified>
</cp:coreProperties>
</file>